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9" r:id="rId13"/>
    <p:sldId id="268" r:id="rId14"/>
    <p:sldId id="269" r:id="rId15"/>
    <p:sldId id="270" r:id="rId16"/>
    <p:sldId id="282" r:id="rId17"/>
    <p:sldId id="283" r:id="rId18"/>
    <p:sldId id="284" r:id="rId19"/>
    <p:sldId id="271" r:id="rId20"/>
    <p:sldId id="285" r:id="rId21"/>
    <p:sldId id="286" r:id="rId22"/>
    <p:sldId id="272" r:id="rId23"/>
    <p:sldId id="273" r:id="rId24"/>
    <p:sldId id="287" r:id="rId25"/>
    <p:sldId id="274" r:id="rId26"/>
    <p:sldId id="275" r:id="rId27"/>
    <p:sldId id="276" r:id="rId28"/>
    <p:sldId id="277" r:id="rId29"/>
    <p:sldId id="288" r:id="rId30"/>
    <p:sldId id="289" r:id="rId31"/>
    <p:sldId id="257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45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7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7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86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9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57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22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5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0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E182-0C6F-4A4C-AF92-99B881FAE71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04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9E182-0C6F-4A4C-AF92-99B881FAE71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9C725-E51A-4594-B047-B04AC77E17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49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324" y="236118"/>
            <a:ext cx="8717438" cy="614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tis\Downloads\Ekr_ZPRPP_kursy (1)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7" y="90796"/>
            <a:ext cx="4151153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324" y="1320520"/>
            <a:ext cx="8181798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spc="-100" dirty="0" err="1">
                <a:solidFill>
                  <a:srgbClr val="006600"/>
                </a:solidFill>
                <a:latin typeface="Arial Black" pitchFamily="34" charset="0"/>
              </a:rPr>
              <a:t>Педагогічний</a:t>
            </a:r>
            <a:r>
              <a:rPr lang="ru-RU" sz="2000" spc="-100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2000" spc="-100" dirty="0" err="1">
                <a:solidFill>
                  <a:srgbClr val="006600"/>
                </a:solidFill>
                <a:latin typeface="Arial Black" pitchFamily="34" charset="0"/>
              </a:rPr>
              <a:t>подіум</a:t>
            </a:r>
            <a:r>
              <a:rPr lang="ru-RU" sz="2000" spc="-100" dirty="0">
                <a:solidFill>
                  <a:srgbClr val="006600"/>
                </a:solidFill>
                <a:latin typeface="Arial Black" pitchFamily="34" charset="0"/>
              </a:rPr>
              <a:t> для </a:t>
            </a:r>
            <a:r>
              <a:rPr lang="ru-RU" sz="2000" spc="-100" dirty="0" err="1">
                <a:solidFill>
                  <a:srgbClr val="006600"/>
                </a:solidFill>
                <a:latin typeface="Arial Black" pitchFamily="34" charset="0"/>
              </a:rPr>
              <a:t>професійної</a:t>
            </a:r>
            <a:r>
              <a:rPr lang="ru-RU" sz="2000" spc="-100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2000" spc="-100" dirty="0" err="1">
                <a:solidFill>
                  <a:srgbClr val="006600"/>
                </a:solidFill>
                <a:latin typeface="Arial Black" pitchFamily="34" charset="0"/>
              </a:rPr>
              <a:t>спільноти</a:t>
            </a:r>
            <a:r>
              <a:rPr lang="ru-RU" sz="2000" spc="-100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2000" spc="-100" dirty="0" err="1">
                <a:solidFill>
                  <a:srgbClr val="006600"/>
                </a:solidFill>
                <a:latin typeface="Arial Black" pitchFamily="34" charset="0"/>
              </a:rPr>
              <a:t>інструкторів</a:t>
            </a:r>
            <a:r>
              <a:rPr lang="ru-RU" sz="2000" spc="-100" dirty="0">
                <a:solidFill>
                  <a:srgbClr val="006600"/>
                </a:solidFill>
                <a:latin typeface="Arial Black" pitchFamily="34" charset="0"/>
              </a:rPr>
              <a:t> з </a:t>
            </a:r>
            <a:r>
              <a:rPr lang="ru-RU" sz="2000" spc="-100" dirty="0" err="1">
                <a:solidFill>
                  <a:srgbClr val="006600"/>
                </a:solidFill>
                <a:latin typeface="Arial Black" pitchFamily="34" charset="0"/>
              </a:rPr>
              <a:t>фізичного</a:t>
            </a:r>
            <a:r>
              <a:rPr lang="ru-RU" sz="2000" spc="-100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2000" spc="-100" dirty="0" err="1">
                <a:solidFill>
                  <a:srgbClr val="006600"/>
                </a:solidFill>
                <a:latin typeface="Arial Black" pitchFamily="34" charset="0"/>
              </a:rPr>
              <a:t>виховання</a:t>
            </a:r>
            <a:r>
              <a:rPr lang="ru-RU" sz="2000" spc="-100" dirty="0">
                <a:solidFill>
                  <a:srgbClr val="006600"/>
                </a:solidFill>
                <a:latin typeface="Arial Black" pitchFamily="34" charset="0"/>
              </a:rPr>
              <a:t> та </a:t>
            </a:r>
            <a:r>
              <a:rPr lang="ru-RU" sz="2000" spc="-100" dirty="0" err="1">
                <a:solidFill>
                  <a:srgbClr val="006600"/>
                </a:solidFill>
                <a:latin typeface="Arial Black" pitchFamily="34" charset="0"/>
              </a:rPr>
              <a:t>музичних</a:t>
            </a:r>
            <a:r>
              <a:rPr lang="ru-RU" sz="2000" spc="-100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ru-RU" sz="2000" spc="-100" dirty="0" err="1">
                <a:solidFill>
                  <a:srgbClr val="006600"/>
                </a:solidFill>
                <a:latin typeface="Arial Black" pitchFamily="34" charset="0"/>
              </a:rPr>
              <a:t>керівників</a:t>
            </a:r>
            <a:r>
              <a:rPr lang="ru-RU" sz="2000" spc="-100" dirty="0">
                <a:solidFill>
                  <a:srgbClr val="006600"/>
                </a:solidFill>
                <a:latin typeface="Arial Black" pitchFamily="34" charset="0"/>
              </a:rPr>
              <a:t> ЗДО у </a:t>
            </a:r>
            <a:r>
              <a:rPr lang="ru-RU" sz="2000" spc="-100" dirty="0" err="1">
                <a:solidFill>
                  <a:srgbClr val="006600"/>
                </a:solidFill>
                <a:latin typeface="Arial Black" pitchFamily="34" charset="0"/>
              </a:rPr>
              <a:t>форматі</a:t>
            </a:r>
            <a:r>
              <a:rPr lang="ru-RU" sz="2000" spc="-100" dirty="0">
                <a:solidFill>
                  <a:srgbClr val="0066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2000" spc="-100" dirty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uk-UA" sz="2400" dirty="0" err="1">
                <a:solidFill>
                  <a:srgbClr val="006600"/>
                </a:solidFill>
                <a:latin typeface="Arial Black" panose="020B0A04020102020204" pitchFamily="34" charset="0"/>
              </a:rPr>
              <a:t>ShareCamp</a:t>
            </a:r>
            <a:endParaRPr lang="ru-RU" sz="2400" spc="-100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5955665"/>
            <a:ext cx="532859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Спікер - Лариса Бондарчук,   </a:t>
            </a:r>
          </a:p>
          <a:p>
            <a:pPr algn="ctr"/>
            <a:r>
              <a:rPr lang="uk-UA" sz="12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консультант КУ «ЦПРПП ВМР»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59646" y="108450"/>
            <a:ext cx="308129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2000" b="1" spc="-100" dirty="0">
                <a:solidFill>
                  <a:srgbClr val="006600"/>
                </a:solidFill>
                <a:latin typeface="Arial Black" pitchFamily="34" charset="0"/>
              </a:rPr>
              <a:t>20 березня 2025 року</a:t>
            </a:r>
          </a:p>
          <a:p>
            <a:pPr algn="ctr"/>
            <a:r>
              <a:rPr lang="uk-UA" sz="2000" b="1" spc="-100" dirty="0">
                <a:solidFill>
                  <a:srgbClr val="006600"/>
                </a:solidFill>
                <a:latin typeface="Arial Black" pitchFamily="34" charset="0"/>
              </a:rPr>
              <a:t>Початок о 13:30</a:t>
            </a:r>
            <a:endParaRPr lang="ru-RU" sz="2000" b="1" spc="-1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 flipH="1">
            <a:off x="7092280" y="4437112"/>
            <a:ext cx="1648658" cy="187220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2E0B423-B6C2-4B51-9713-67A1ED18898B}"/>
              </a:ext>
            </a:extLst>
          </p:cNvPr>
          <p:cNvSpPr/>
          <p:nvPr/>
        </p:nvSpPr>
        <p:spPr>
          <a:xfrm>
            <a:off x="924831" y="2736502"/>
            <a:ext cx="7056784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«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Мелодія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руху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: </a:t>
            </a:r>
          </a:p>
          <a:p>
            <a:pPr algn="ctr"/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як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музика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та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фізкультура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разом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розвивають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дитину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»</a:t>
            </a:r>
            <a:endParaRPr lang="uk-UA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0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56181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A9B94B5-730F-421F-B845-4B03381784EB}"/>
              </a:ext>
            </a:extLst>
          </p:cNvPr>
          <p:cNvSpPr/>
          <p:nvPr/>
        </p:nvSpPr>
        <p:spPr>
          <a:xfrm>
            <a:off x="179512" y="260648"/>
            <a:ext cx="349647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uk-UA" sz="4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Фізична 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3C29C6A-333C-4D41-A78E-2E942E35CB31}"/>
              </a:ext>
            </a:extLst>
          </p:cNvPr>
          <p:cNvSpPr/>
          <p:nvPr/>
        </p:nvSpPr>
        <p:spPr>
          <a:xfrm>
            <a:off x="3626194" y="1653320"/>
            <a:ext cx="5165542" cy="49787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музику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покращують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координацію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витривалість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баланс та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фізичну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</a:t>
            </a:r>
            <a:endParaRPr lang="uk-UA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Сполучна лінія: уступом 4">
            <a:extLst>
              <a:ext uri="{FF2B5EF4-FFF2-40B4-BE49-F238E27FC236}">
                <a16:creationId xmlns:a16="http://schemas.microsoft.com/office/drawing/2014/main" id="{F6C34DD0-1D57-4E74-BFE4-4819FAE22D81}"/>
              </a:ext>
            </a:extLst>
          </p:cNvPr>
          <p:cNvCxnSpPr>
            <a:cxnSpLocks/>
          </p:cNvCxnSpPr>
          <p:nvPr/>
        </p:nvCxnSpPr>
        <p:spPr>
          <a:xfrm>
            <a:off x="3503228" y="810891"/>
            <a:ext cx="1964792" cy="1177949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49DBA8-9BC8-4C1C-87FB-368B030565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68" y="1988840"/>
            <a:ext cx="3327865" cy="3913569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FDD01F-7D52-46D5-A78A-FBAB351D17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077" y="188640"/>
            <a:ext cx="1853818" cy="155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8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1F26EA7-EEA6-4F09-A6A7-825173186A48}"/>
              </a:ext>
            </a:extLst>
          </p:cNvPr>
          <p:cNvSpPr/>
          <p:nvPr/>
        </p:nvSpPr>
        <p:spPr>
          <a:xfrm>
            <a:off x="157799" y="112363"/>
            <a:ext cx="842649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освітньому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endParaRPr lang="uk-UA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ілка: вигнута вгору 2">
            <a:extLst>
              <a:ext uri="{FF2B5EF4-FFF2-40B4-BE49-F238E27FC236}">
                <a16:creationId xmlns:a16="http://schemas.microsoft.com/office/drawing/2014/main" id="{15E0087B-11B1-468E-BDE7-36BDC69EF5FC}"/>
              </a:ext>
            </a:extLst>
          </p:cNvPr>
          <p:cNvSpPr/>
          <p:nvPr/>
        </p:nvSpPr>
        <p:spPr>
          <a:xfrm rot="5084052">
            <a:off x="7473156" y="1075252"/>
            <a:ext cx="1615047" cy="1585108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Стрілка: униз 3">
            <a:extLst>
              <a:ext uri="{FF2B5EF4-FFF2-40B4-BE49-F238E27FC236}">
                <a16:creationId xmlns:a16="http://schemas.microsoft.com/office/drawing/2014/main" id="{B25CF3EA-852F-487F-8962-876D6C26CB6A}"/>
              </a:ext>
            </a:extLst>
          </p:cNvPr>
          <p:cNvSpPr/>
          <p:nvPr/>
        </p:nvSpPr>
        <p:spPr>
          <a:xfrm>
            <a:off x="122147" y="338530"/>
            <a:ext cx="561421" cy="460263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648A164-7E98-45E1-BABA-C34949E5EB91}"/>
              </a:ext>
            </a:extLst>
          </p:cNvPr>
          <p:cNvSpPr/>
          <p:nvPr/>
        </p:nvSpPr>
        <p:spPr>
          <a:xfrm>
            <a:off x="1578932" y="1731851"/>
            <a:ext cx="594539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Музично-рухові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активізують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координації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сенсорного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DD3E6A1-6836-4FD9-82D4-8883E6072FE5}"/>
              </a:ext>
            </a:extLst>
          </p:cNvPr>
          <p:cNvSpPr/>
          <p:nvPr/>
        </p:nvSpPr>
        <p:spPr>
          <a:xfrm>
            <a:off x="771775" y="3429000"/>
            <a:ext cx="563758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Ритмічна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гімнастика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витривалість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пластику; </a:t>
            </a:r>
            <a:endParaRPr lang="uk-UA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610464-E9A4-4AE0-8F92-2EFF69EC77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003" y="2932180"/>
            <a:ext cx="2393288" cy="1743075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63476F8-0444-49AF-A4BC-EA94643A5FEA}"/>
              </a:ext>
            </a:extLst>
          </p:cNvPr>
          <p:cNvSpPr/>
          <p:nvPr/>
        </p:nvSpPr>
        <p:spPr>
          <a:xfrm>
            <a:off x="184111" y="5175977"/>
            <a:ext cx="529141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Танцювальні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виразності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моторики та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гармонії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79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1F26EA7-EEA6-4F09-A6A7-825173186A48}"/>
              </a:ext>
            </a:extLst>
          </p:cNvPr>
          <p:cNvSpPr/>
          <p:nvPr/>
        </p:nvSpPr>
        <p:spPr>
          <a:xfrm>
            <a:off x="157799" y="112363"/>
            <a:ext cx="842649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освітньому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endParaRPr lang="uk-UA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ілка: униз 3">
            <a:extLst>
              <a:ext uri="{FF2B5EF4-FFF2-40B4-BE49-F238E27FC236}">
                <a16:creationId xmlns:a16="http://schemas.microsoft.com/office/drawing/2014/main" id="{B25CF3EA-852F-487F-8962-876D6C26CB6A}"/>
              </a:ext>
            </a:extLst>
          </p:cNvPr>
          <p:cNvSpPr/>
          <p:nvPr/>
        </p:nvSpPr>
        <p:spPr>
          <a:xfrm>
            <a:off x="122147" y="338530"/>
            <a:ext cx="649628" cy="334626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6BA4620-4A40-48FC-8435-2169567E5104}"/>
              </a:ext>
            </a:extLst>
          </p:cNvPr>
          <p:cNvSpPr/>
          <p:nvPr/>
        </p:nvSpPr>
        <p:spPr>
          <a:xfrm>
            <a:off x="1979712" y="1682023"/>
            <a:ext cx="583264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Інтегровані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поєднують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фізичну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музичним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супроводом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0898D42-B7F2-48A5-BD78-E7020DF8E095}"/>
              </a:ext>
            </a:extLst>
          </p:cNvPr>
          <p:cNvSpPr/>
          <p:nvPr/>
        </p:nvSpPr>
        <p:spPr>
          <a:xfrm>
            <a:off x="2640015" y="4914697"/>
            <a:ext cx="511256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Дихальні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голосові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співу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дихальної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endParaRPr lang="uk-UA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C36EFA-E76D-45E6-AA0B-B3B919D8A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208342"/>
            <a:ext cx="2346191" cy="1701730"/>
          </a:xfrm>
          <a:prstGeom prst="rect">
            <a:avLst/>
          </a:prstGeom>
        </p:spPr>
      </p:pic>
      <p:sp>
        <p:nvSpPr>
          <p:cNvPr id="3" name="Стрілка: вигнута вгору 2">
            <a:extLst>
              <a:ext uri="{FF2B5EF4-FFF2-40B4-BE49-F238E27FC236}">
                <a16:creationId xmlns:a16="http://schemas.microsoft.com/office/drawing/2014/main" id="{15E0087B-11B1-468E-BDE7-36BDC69EF5FC}"/>
              </a:ext>
            </a:extLst>
          </p:cNvPr>
          <p:cNvSpPr/>
          <p:nvPr/>
        </p:nvSpPr>
        <p:spPr>
          <a:xfrm rot="5084052">
            <a:off x="7456079" y="998626"/>
            <a:ext cx="1361386" cy="1844629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851A53-C1F4-44BD-B7C4-6A845E4ECD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7538" y="2705754"/>
            <a:ext cx="4402052" cy="20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78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56181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B483C0D-F118-46C8-BBAF-125957826486}"/>
              </a:ext>
            </a:extLst>
          </p:cNvPr>
          <p:cNvSpPr/>
          <p:nvPr/>
        </p:nvSpPr>
        <p:spPr>
          <a:xfrm>
            <a:off x="323528" y="332656"/>
            <a:ext cx="7992888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Фізкультура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природний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ритм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uk-UA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A37E177A-0EC8-478A-96FC-97A9E14A08D1}"/>
              </a:ext>
            </a:extLst>
          </p:cNvPr>
          <p:cNvSpPr/>
          <p:nvPr/>
        </p:nvSpPr>
        <p:spPr>
          <a:xfrm>
            <a:off x="317856" y="1419010"/>
            <a:ext cx="4974224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 і музика – це два потужні інструменти розвитку дошкільнят, </a:t>
            </a:r>
          </a:p>
          <a:p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допомагають їм пізнавати світ. 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26F0AB0-9407-47A1-B6E4-50223166267B}"/>
              </a:ext>
            </a:extLst>
          </p:cNvPr>
          <p:cNvSpPr/>
          <p:nvPr/>
        </p:nvSpPr>
        <p:spPr>
          <a:xfrm>
            <a:off x="3273672" y="4315605"/>
            <a:ext cx="5618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дитячий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жест,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емоційний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порух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супроводжується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ритмом – ритмом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серцебиття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природного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800" dirty="0"/>
              <a:t> </a:t>
            </a:r>
            <a:endParaRPr lang="uk-UA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215967-3FA1-4A08-B6F8-022D39F6C2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232" y="703915"/>
            <a:ext cx="2011856" cy="18384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F2163B-E19B-49D5-A7DF-E592A7A6F9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16" y="4437112"/>
            <a:ext cx="2946672" cy="20882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90A76A-601B-4F3A-988C-A1311405B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4695" y="2097238"/>
            <a:ext cx="2936072" cy="21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39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56181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55F00C4-4D5A-40B7-83A8-4449DAF3700F}"/>
              </a:ext>
            </a:extLst>
          </p:cNvPr>
          <p:cNvSpPr/>
          <p:nvPr/>
        </p:nvSpPr>
        <p:spPr>
          <a:xfrm>
            <a:off x="249964" y="404664"/>
            <a:ext cx="5581668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той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місточок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гармонійними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осмисленими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наповненими</a:t>
            </a:r>
            <a:endParaRPr lang="uk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292DAF-9425-4896-9081-421006E005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8238" y="188640"/>
            <a:ext cx="3365798" cy="24482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FB5B631-8FB8-4043-83F4-FB7F0250393F}"/>
              </a:ext>
            </a:extLst>
          </p:cNvPr>
          <p:cNvSpPr/>
          <p:nvPr/>
        </p:nvSpPr>
        <p:spPr>
          <a:xfrm>
            <a:off x="3779912" y="2752614"/>
            <a:ext cx="5184576" cy="3108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дитина виконує рухи під музику</a:t>
            </a:r>
          </a:p>
          <a:p>
            <a:r>
              <a:rPr lang="uk-UA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розвиває координацію, </a:t>
            </a:r>
          </a:p>
          <a:p>
            <a:r>
              <a:rPr lang="uk-UA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 ритму, </a:t>
            </a:r>
          </a:p>
          <a:p>
            <a:r>
              <a:rPr lang="uk-UA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просторове орієнтування та </a:t>
            </a:r>
          </a:p>
          <a:p>
            <a:r>
              <a:rPr lang="uk-UA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 зміцнює фізичне здоров’я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8AF3065-FC83-4EB3-84F9-F35EB35307D1}"/>
              </a:ext>
            </a:extLst>
          </p:cNvPr>
          <p:cNvSpPr/>
          <p:nvPr/>
        </p:nvSpPr>
        <p:spPr>
          <a:xfrm>
            <a:off x="827584" y="5877415"/>
            <a:ext cx="770485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Музичні та фізкультурні заняття  повинні тісно взаємодіяти та доповнювати одне одного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A407D2-CB01-447D-A3EF-6D04B5626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48" y="2636912"/>
            <a:ext cx="3024336" cy="31085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991169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6268" y="2352018"/>
            <a:ext cx="6050228" cy="426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081C3D2-E1B6-403F-B412-6CF442119DE7}"/>
              </a:ext>
            </a:extLst>
          </p:cNvPr>
          <p:cNvSpPr/>
          <p:nvPr/>
        </p:nvSpPr>
        <p:spPr>
          <a:xfrm>
            <a:off x="107504" y="260648"/>
            <a:ext cx="8572924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 виховання через музику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C3F5AB17-3076-448E-BB73-B7F432AE960D}"/>
              </a:ext>
            </a:extLst>
          </p:cNvPr>
          <p:cNvSpPr/>
          <p:nvPr/>
        </p:nvSpPr>
        <p:spPr>
          <a:xfrm>
            <a:off x="4691260" y="1013646"/>
            <a:ext cx="4176464" cy="32465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фізкультурні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динамічними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цікавими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насиченими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6BAFF7A-08D8-42B2-9A2C-DCDED0FEB788}"/>
              </a:ext>
            </a:extLst>
          </p:cNvPr>
          <p:cNvSpPr/>
          <p:nvPr/>
        </p:nvSpPr>
        <p:spPr>
          <a:xfrm>
            <a:off x="179513" y="4151761"/>
            <a:ext cx="6480720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охочіше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супроводжуються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веселими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мелодіями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звуками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ритмічним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супроводом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57E3B8-EFDD-488B-AF4C-10C1421433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568261"/>
            <a:ext cx="4439739" cy="36003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861541-8CB7-49CA-800B-7B5D81E598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634988"/>
            <a:ext cx="2674964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55813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7786" y="1833193"/>
            <a:ext cx="56181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E300356-9A8D-422E-A2C3-8AA4E366593A}"/>
              </a:ext>
            </a:extLst>
          </p:cNvPr>
          <p:cNvSpPr/>
          <p:nvPr/>
        </p:nvSpPr>
        <p:spPr>
          <a:xfrm>
            <a:off x="323528" y="260648"/>
            <a:ext cx="820891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заняттях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фізкультури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низку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1C1A25-6D2C-4A25-8428-8D3C81CAEE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7" y="1825138"/>
            <a:ext cx="4369737" cy="3676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860031" y="1853039"/>
            <a:ext cx="396044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Мотивує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рухової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музику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звичайна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розминка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перетворюється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цікаву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25445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806645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081C3D2-E1B6-403F-B412-6CF442119DE7}"/>
              </a:ext>
            </a:extLst>
          </p:cNvPr>
          <p:cNvSpPr/>
          <p:nvPr/>
        </p:nvSpPr>
        <p:spPr>
          <a:xfrm>
            <a:off x="107504" y="260648"/>
            <a:ext cx="8572924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 виховання через музику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077251"/>
            <a:ext cx="4322035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Формує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ритму та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координацію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вчаться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рухатися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темпу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синхронізуючи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рухи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175540"/>
            <a:ext cx="4063582" cy="37737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88909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48" y="609843"/>
            <a:ext cx="827404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081C3D2-E1B6-403F-B412-6CF442119DE7}"/>
              </a:ext>
            </a:extLst>
          </p:cNvPr>
          <p:cNvSpPr/>
          <p:nvPr/>
        </p:nvSpPr>
        <p:spPr>
          <a:xfrm>
            <a:off x="107504" y="260648"/>
            <a:ext cx="8572924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 виховання через музику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52805"/>
            <a:ext cx="4572000" cy="33239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Покращує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емоційний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 –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музика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заряджає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позитивними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емоціями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зняти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напругу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втому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3520" y="2412123"/>
            <a:ext cx="4068959" cy="3393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556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269048"/>
            <a:ext cx="8364280" cy="64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60648"/>
            <a:ext cx="7791813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Музичне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рух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516" y="1035041"/>
            <a:ext cx="6120680" cy="46166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Рухи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відчувати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музику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Музичні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включають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танцю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шумових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інструментах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пластичної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імпровізації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384376" cy="26433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25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56181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CB02975-294A-4B38-8E46-A4F81BC6F39D}"/>
              </a:ext>
            </a:extLst>
          </p:cNvPr>
          <p:cNvSpPr/>
          <p:nvPr/>
        </p:nvSpPr>
        <p:spPr>
          <a:xfrm>
            <a:off x="249964" y="332656"/>
            <a:ext cx="8498500" cy="29585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освітньому процесі  закладу дошкільної освіти слід відмітити надзвичайно важливий аспект – </a:t>
            </a:r>
          </a:p>
          <a:p>
            <a:pPr>
              <a:lnSpc>
                <a:spcPct val="150000"/>
              </a:lnSpc>
            </a:pPr>
            <a:r>
              <a:rPr lang="uk-UA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 фізкультури та музики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B8683E-22E2-490E-A765-EA4A59E38E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3429000"/>
            <a:ext cx="4536504" cy="3240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83CDF1-EF90-4DC3-AAA2-331DF1327A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5768" y="1412776"/>
            <a:ext cx="1219497" cy="1740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8615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56181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60648"/>
            <a:ext cx="7791813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Музичне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рух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96752"/>
            <a:ext cx="5618180" cy="4401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r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розвивають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фізичну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r">
              <a:lnSpc>
                <a:spcPct val="200000"/>
              </a:lnSpc>
            </a:pP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знайомлять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музичними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особливостями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20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(темп,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звуку,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динаміка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767" y="1196753"/>
            <a:ext cx="3627161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53724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56181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60648"/>
            <a:ext cx="7791813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Музичне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рух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24744"/>
            <a:ext cx="5040560" cy="5256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зміцнюється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фізичне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розвиваються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їхні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емоційно-виразні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покращується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координація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ритмічність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рухів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4529478" cy="34563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56648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56181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908720"/>
            <a:ext cx="4680520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музику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потужний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ресурс у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фізичному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вихованні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кожне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перетворити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захопливу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подорож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ритму та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натхнення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2057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961996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38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572" y="140357"/>
            <a:ext cx="8748464" cy="652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5572" y="140357"/>
            <a:ext cx="8748464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рухових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якостей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старшого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інтеграції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рухів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музики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572" y="2035327"/>
            <a:ext cx="3401669" cy="31218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920" y="2204864"/>
            <a:ext cx="5042116" cy="3323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врахування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методики </a:t>
            </a:r>
            <a:r>
              <a:rPr lang="ru-RU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рухових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якостей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інтеграції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рухів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музики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21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40357"/>
            <a:ext cx="5618180" cy="652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5572" y="140357"/>
            <a:ext cx="8748464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рухових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якостей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старшого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інтеграції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рухів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музики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53" y="2479536"/>
            <a:ext cx="4572000" cy="3323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Позитивні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фізичному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розвиткові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з'являються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таким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фізичним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якостям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296854"/>
            <a:ext cx="710963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гнучкість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спритність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витривалість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099185"/>
            <a:ext cx="363981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3660752" y="5915702"/>
            <a:ext cx="484838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правильна постава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3565" y="3634195"/>
            <a:ext cx="3127375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138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56181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095" y="2276872"/>
            <a:ext cx="6774161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вивчають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 ходьба по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гімнастичній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лаві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спрямований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рівноваги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координації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є основою таких </a:t>
            </a:r>
            <a:r>
              <a:rPr lang="ru-RU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рухових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якостей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спритність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витривалість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95" y="188640"/>
            <a:ext cx="901065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852936"/>
            <a:ext cx="2031680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598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724880"/>
            <a:ext cx="56181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2480991"/>
            <a:ext cx="5472608" cy="3323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ходьби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гімнастичній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лаві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додавати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танцювальні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народних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танців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6614" y="188640"/>
            <a:ext cx="901065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2480990"/>
            <a:ext cx="2302700" cy="3960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87050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56181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492897"/>
            <a:ext cx="68762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танцювальних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на носках", "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боковий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приставний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польки" "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боковий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хрестик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поліпшується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постава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вони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гнучкішими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рухливішими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0754"/>
            <a:ext cx="901065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59030" y="2132856"/>
            <a:ext cx="1899357" cy="23155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708" y="4616555"/>
            <a:ext cx="1224136" cy="1985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37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20214"/>
            <a:ext cx="820891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6408712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Початкове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вихідне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(рук,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ніг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г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лови,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тулуба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найліпші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692696"/>
            <a:ext cx="2016224" cy="3739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619672" y="2866296"/>
            <a:ext cx="2105760" cy="365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241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98500" cy="663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5833426" cy="38928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Ритм -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інтегральна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характеристика. </a:t>
            </a:r>
          </a:p>
          <a:p>
            <a:pPr>
              <a:lnSpc>
                <a:spcPct val="150000"/>
              </a:lnSpc>
            </a:pP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раціонально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організованим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періодично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повторюваним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розподілом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зусиль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4258" y="4581128"/>
            <a:ext cx="8210468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оволодіння</a:t>
            </a:r>
            <a:r>
              <a:rPr lang="ru-RU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руховими</a:t>
            </a:r>
            <a:r>
              <a:rPr lang="ru-RU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діями</a:t>
            </a:r>
            <a:r>
              <a:rPr lang="ru-RU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формується</a:t>
            </a:r>
            <a:r>
              <a:rPr lang="ru-RU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і те, як </a:t>
            </a:r>
            <a:r>
              <a:rPr lang="ru-RU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відчуває</a:t>
            </a:r>
            <a:r>
              <a:rPr lang="ru-RU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виконавець</a:t>
            </a:r>
            <a:r>
              <a:rPr lang="ru-RU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ознака</a:t>
            </a:r>
            <a:r>
              <a:rPr lang="ru-RU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майстерності</a:t>
            </a:r>
            <a:r>
              <a:rPr lang="ru-RU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268759"/>
            <a:ext cx="3889988" cy="31700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24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680858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F4B9BE7-365C-4F1C-8A64-476EFE48BCD1}"/>
              </a:ext>
            </a:extLst>
          </p:cNvPr>
          <p:cNvSpPr/>
          <p:nvPr/>
        </p:nvSpPr>
        <p:spPr>
          <a:xfrm>
            <a:off x="2699792" y="202264"/>
            <a:ext cx="6264695" cy="27627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БКДО  </a:t>
            </a:r>
            <a:r>
              <a:rPr lang="uk-UA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 ключові напрями розвитку дитини, серед яких особливе місце займають </a:t>
            </a:r>
          </a:p>
          <a:p>
            <a:pPr>
              <a:lnSpc>
                <a:spcPct val="150000"/>
              </a:lnSpc>
            </a:pPr>
            <a:r>
              <a:rPr lang="uk-UA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 і творчий розвиток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3F345C-7CE7-4693-9E78-0242CA7B76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77" y="202264"/>
            <a:ext cx="2197016" cy="32262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BA125D3-FD0A-4990-B291-4749E760B9D5}"/>
              </a:ext>
            </a:extLst>
          </p:cNvPr>
          <p:cNvSpPr/>
          <p:nvPr/>
        </p:nvSpPr>
        <p:spPr>
          <a:xfrm>
            <a:off x="179512" y="3328636"/>
            <a:ext cx="4752528" cy="3349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музики і фізкультури є важливим засобом гармонійного формування особистості дитини, </a:t>
            </a:r>
          </a:p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 рухової активності, емоційного інтелекту та творчих здібностей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05A0A2-E176-4BED-A2BB-870412845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640" y="3926113"/>
            <a:ext cx="2952328" cy="2205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9484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00949"/>
            <a:ext cx="8928992" cy="645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200948"/>
            <a:ext cx="5472608" cy="31085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фізичного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дошкільників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тисячі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з'являється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певному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упорядкуванні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систематизації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350312"/>
            <a:ext cx="4992464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забезпечить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правильний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добір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ефективне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фізичного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віку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25589"/>
            <a:ext cx="2808312" cy="2459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7384" y="3564231"/>
            <a:ext cx="3313924" cy="28503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599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885151-8991-4D86-9DE1-72B8F8FC5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750714"/>
            <a:ext cx="8640960" cy="5832648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0EA154-A26B-4463-9333-AD9FE5F7D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268760"/>
            <a:ext cx="7859216" cy="5400599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uk-UA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Базовий компонент дошкільної освіти (Державний Стандарт дошкільної освіти) Нова редакція, затверджений наказом Міністерства освіти і науки України  від 12.01.2021 № 33;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uk-UA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Інтеграція рухів і музики у фізичному розвитку дітей старшого дошкільного віку Українська </a:t>
            </a:r>
            <a:r>
              <a:rPr lang="uk-UA" sz="4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Вільчковский</a:t>
            </a:r>
            <a:r>
              <a:rPr lang="uk-UA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 Мандрівець;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uk-UA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4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Катрук</a:t>
            </a:r>
            <a:r>
              <a:rPr lang="uk-UA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А. Формування творчих здібностей дітей за допомогою музично-ритмічних рухів . А. </a:t>
            </a:r>
            <a:r>
              <a:rPr lang="uk-UA" sz="4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Катрук</a:t>
            </a:r>
            <a:r>
              <a:rPr lang="uk-UA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Музичний </a:t>
            </a:r>
            <a:r>
              <a:rPr lang="uk-UA" sz="4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крівник</a:t>
            </a:r>
            <a:r>
              <a:rPr lang="uk-UA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2015. №4. с.4.;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uk-UA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Нечай С. Музика зміцнює здоров’я Дошкільне виховання. № 6. 2009.;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uk-UA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4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Савитська</a:t>
            </a:r>
            <a:r>
              <a:rPr lang="uk-UA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М.О. Музика і ритм, Житомир: видавництво Житомирського державного університету </a:t>
            </a:r>
            <a:r>
              <a:rPr lang="uk-UA" sz="4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ім.І.Франка</a:t>
            </a:r>
            <a:r>
              <a:rPr lang="uk-UA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2009.</a:t>
            </a:r>
          </a:p>
          <a:p>
            <a:endParaRPr lang="uk-UA" dirty="0"/>
          </a:p>
          <a:p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018D1-4BDB-4A5C-A138-55D3B935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solidFill>
                  <a:srgbClr val="7030A0"/>
                </a:solidFill>
                <a:latin typeface="Arial Black" panose="020B0A04020102020204" pitchFamily="34" charset="0"/>
              </a:rPr>
              <a:t>Використані джерела:</a:t>
            </a:r>
          </a:p>
        </p:txBody>
      </p:sp>
    </p:spTree>
    <p:extLst>
      <p:ext uri="{BB962C8B-B14F-4D97-AF65-F5344CB8AC3E}">
        <p14:creationId xmlns:p14="http://schemas.microsoft.com/office/powerpoint/2010/main" val="4054288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569398-96B4-4143-A842-490E03B7A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8280920" cy="6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8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6609" y="1920942"/>
            <a:ext cx="561818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4955F9A-11DD-46AE-B816-D62B37378ACD}"/>
              </a:ext>
            </a:extLst>
          </p:cNvPr>
          <p:cNvSpPr/>
          <p:nvPr/>
        </p:nvSpPr>
        <p:spPr>
          <a:xfrm>
            <a:off x="3227135" y="136623"/>
            <a:ext cx="5714071" cy="2600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БКДО,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два </a:t>
            </a:r>
            <a:r>
              <a:rPr 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0D597D-A072-41EC-BA9B-BA2271627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54" y="366370"/>
            <a:ext cx="2890377" cy="2486565"/>
          </a:xfrm>
          <a:prstGeom prst="rect">
            <a:avLst/>
          </a:prstGeom>
        </p:spPr>
      </p:pic>
      <p:sp>
        <p:nvSpPr>
          <p:cNvPr id="4" name="Стрілка: вигнута вліво 3">
            <a:extLst>
              <a:ext uri="{FF2B5EF4-FFF2-40B4-BE49-F238E27FC236}">
                <a16:creationId xmlns:a16="http://schemas.microsoft.com/office/drawing/2014/main" id="{D5DF89AD-A6EF-496B-88B3-D882A2E5C8FF}"/>
              </a:ext>
            </a:extLst>
          </p:cNvPr>
          <p:cNvSpPr/>
          <p:nvPr/>
        </p:nvSpPr>
        <p:spPr>
          <a:xfrm>
            <a:off x="5364088" y="2214008"/>
            <a:ext cx="3205721" cy="3312368"/>
          </a:xfrm>
          <a:prstGeom prst="curvedLeftArrow">
            <a:avLst>
              <a:gd name="adj1" fmla="val 25000"/>
              <a:gd name="adj2" fmla="val 50000"/>
              <a:gd name="adj3" fmla="val 468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2431924-40B4-4254-8C6E-A6B2FD3B2A08}"/>
              </a:ext>
            </a:extLst>
          </p:cNvPr>
          <p:cNvSpPr/>
          <p:nvPr/>
        </p:nvSpPr>
        <p:spPr>
          <a:xfrm>
            <a:off x="211426" y="3516249"/>
            <a:ext cx="585448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«Особистість дитини»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2A07EB2-BF06-470F-A295-B120A3FA8039}"/>
              </a:ext>
            </a:extLst>
          </p:cNvPr>
          <p:cNvSpPr/>
          <p:nvPr/>
        </p:nvSpPr>
        <p:spPr>
          <a:xfrm>
            <a:off x="467544" y="5465499"/>
            <a:ext cx="698479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«Дитина у світі культури» </a:t>
            </a:r>
          </a:p>
        </p:txBody>
      </p:sp>
    </p:spTree>
    <p:extLst>
      <p:ext uri="{BB962C8B-B14F-4D97-AF65-F5344CB8AC3E}">
        <p14:creationId xmlns:p14="http://schemas.microsoft.com/office/powerpoint/2010/main" val="103443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7840" y="2708678"/>
            <a:ext cx="5618180" cy="3960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8642A9-89C4-4834-B769-971746162B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320" y="0"/>
            <a:ext cx="6206266" cy="1072989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8755004-4770-4916-9004-61B1B1E845D3}"/>
              </a:ext>
            </a:extLst>
          </p:cNvPr>
          <p:cNvSpPr/>
          <p:nvPr/>
        </p:nvSpPr>
        <p:spPr>
          <a:xfrm>
            <a:off x="170606" y="980202"/>
            <a:ext cx="5898422" cy="7425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фізичному</a:t>
            </a:r>
            <a: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920A2BD-6F6F-4ECE-8B1E-D384D9B52E10}"/>
              </a:ext>
            </a:extLst>
          </p:cNvPr>
          <p:cNvSpPr/>
          <p:nvPr/>
        </p:nvSpPr>
        <p:spPr>
          <a:xfrm>
            <a:off x="249964" y="1983326"/>
            <a:ext cx="8413469" cy="1953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формуванню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рухових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здоров’язбережувальної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endParaRPr lang="uk-UA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635D5F-5EFE-44D9-B1E8-241B7174A1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0954" y="106551"/>
            <a:ext cx="2463837" cy="2186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ілка: кругова 4">
            <a:extLst>
              <a:ext uri="{FF2B5EF4-FFF2-40B4-BE49-F238E27FC236}">
                <a16:creationId xmlns:a16="http://schemas.microsoft.com/office/drawing/2014/main" id="{44EA6A28-97E1-4932-8E66-121D55ED8411}"/>
              </a:ext>
            </a:extLst>
          </p:cNvPr>
          <p:cNvSpPr/>
          <p:nvPr/>
        </p:nvSpPr>
        <p:spPr>
          <a:xfrm rot="5400000">
            <a:off x="6351467" y="850224"/>
            <a:ext cx="1572605" cy="3448440"/>
          </a:xfrm>
          <a:prstGeom prst="circular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4BE67E4-2254-4FDF-A851-CBD8758CF578}"/>
              </a:ext>
            </a:extLst>
          </p:cNvPr>
          <p:cNvSpPr/>
          <p:nvPr/>
        </p:nvSpPr>
        <p:spPr>
          <a:xfrm>
            <a:off x="172942" y="4086099"/>
            <a:ext cx="566116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-ціннісного ставлення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CC07644-9F8C-4F0A-81D8-048F9FECD94E}"/>
              </a:ext>
            </a:extLst>
          </p:cNvPr>
          <p:cNvSpPr/>
          <p:nvPr/>
        </p:nvSpPr>
        <p:spPr>
          <a:xfrm>
            <a:off x="3982662" y="4637847"/>
            <a:ext cx="502315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потреба у </a:t>
            </a:r>
            <a:r>
              <a:rPr lang="ru-RU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фізичному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вдосконаленні</a:t>
            </a:r>
            <a:endParaRPr lang="uk-UA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39F56CB4-9CFB-4E74-A6AC-BA7124236B51}"/>
              </a:ext>
            </a:extLst>
          </p:cNvPr>
          <p:cNvSpPr/>
          <p:nvPr/>
        </p:nvSpPr>
        <p:spPr>
          <a:xfrm>
            <a:off x="138184" y="5135288"/>
            <a:ext cx="293099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емоційна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ілка: вправо 11">
            <a:extLst>
              <a:ext uri="{FF2B5EF4-FFF2-40B4-BE49-F238E27FC236}">
                <a16:creationId xmlns:a16="http://schemas.microsoft.com/office/drawing/2014/main" id="{A5B6C2D1-2AD9-4BD9-870E-B1F45B23A10A}"/>
              </a:ext>
            </a:extLst>
          </p:cNvPr>
          <p:cNvSpPr/>
          <p:nvPr/>
        </p:nvSpPr>
        <p:spPr>
          <a:xfrm>
            <a:off x="2124030" y="5837903"/>
            <a:ext cx="1205173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6429C110-58A3-4831-97D8-CB6DD8565F70}"/>
              </a:ext>
            </a:extLst>
          </p:cNvPr>
          <p:cNvSpPr/>
          <p:nvPr/>
        </p:nvSpPr>
        <p:spPr>
          <a:xfrm>
            <a:off x="3534708" y="5604340"/>
            <a:ext cx="533291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пластичність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впевненість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виразність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естетика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endParaRPr lang="uk-UA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4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8944" y="2636912"/>
            <a:ext cx="5618180" cy="3960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xtLst/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C9F4663-F0E8-4F47-9E30-A8E4853A7F0E}"/>
              </a:ext>
            </a:extLst>
          </p:cNvPr>
          <p:cNvSpPr/>
          <p:nvPr/>
        </p:nvSpPr>
        <p:spPr>
          <a:xfrm>
            <a:off x="256876" y="1293580"/>
            <a:ext cx="8419580" cy="41477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розкриває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художньо-естетичний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музику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ритміку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танець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театралізацію</a:t>
            </a:r>
            <a:endParaRPr lang="uk-UA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8C1554-DB6C-43F3-B071-91F8493104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5763"/>
            <a:ext cx="7328027" cy="1072989"/>
          </a:xfrm>
          <a:prstGeom prst="rect">
            <a:avLst/>
          </a:prstGeom>
        </p:spPr>
      </p:pic>
      <p:sp>
        <p:nvSpPr>
          <p:cNvPr id="4" name="Стрілка: вигнута вліво 3">
            <a:extLst>
              <a:ext uri="{FF2B5EF4-FFF2-40B4-BE49-F238E27FC236}">
                <a16:creationId xmlns:a16="http://schemas.microsoft.com/office/drawing/2014/main" id="{5BCAA7FA-3F20-4B58-906E-9817A9AE4167}"/>
              </a:ext>
            </a:extLst>
          </p:cNvPr>
          <p:cNvSpPr/>
          <p:nvPr/>
        </p:nvSpPr>
        <p:spPr>
          <a:xfrm>
            <a:off x="7172649" y="711811"/>
            <a:ext cx="1714475" cy="1433881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C8D018-5DBF-4CD0-AC9B-AEA7843C6A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3709900"/>
            <a:ext cx="3705734" cy="2792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0851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519846"/>
            <a:ext cx="5619324" cy="39612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xtLst/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F536653-974C-42B1-8612-FFB1606A8F84}"/>
              </a:ext>
            </a:extLst>
          </p:cNvPr>
          <p:cNvSpPr/>
          <p:nvPr/>
        </p:nvSpPr>
        <p:spPr>
          <a:xfrm>
            <a:off x="4211960" y="208104"/>
            <a:ext cx="4682076" cy="45391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художньої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виразності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потужний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рухової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>
              <a:lnSpc>
                <a:spcPct val="150000"/>
              </a:lnSpc>
            </a:pP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</a:p>
          <a:p>
            <a:pPr algn="r">
              <a:lnSpc>
                <a:spcPct val="150000"/>
              </a:lnSpc>
            </a:pP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545AD0-37C0-4F02-BE38-EE12AB3F8D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746" y="385775"/>
            <a:ext cx="3928003" cy="3312368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55E3278-E4A0-4444-8F98-C56B47B44353}"/>
              </a:ext>
            </a:extLst>
          </p:cNvPr>
          <p:cNvSpPr/>
          <p:nvPr/>
        </p:nvSpPr>
        <p:spPr>
          <a:xfrm>
            <a:off x="107504" y="3774936"/>
            <a:ext cx="4392488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компетентностей </a:t>
            </a:r>
            <a:r>
              <a:rPr lang="ru-RU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дошкільника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Сполучна лінія: уступом 5">
            <a:extLst>
              <a:ext uri="{FF2B5EF4-FFF2-40B4-BE49-F238E27FC236}">
                <a16:creationId xmlns:a16="http://schemas.microsoft.com/office/drawing/2014/main" id="{ED5728B8-8D5E-4BB8-B88F-462CEAF2110B}"/>
              </a:ext>
            </a:extLst>
          </p:cNvPr>
          <p:cNvCxnSpPr>
            <a:cxnSpLocks/>
          </p:cNvCxnSpPr>
          <p:nvPr/>
        </p:nvCxnSpPr>
        <p:spPr>
          <a:xfrm>
            <a:off x="2159732" y="4913258"/>
            <a:ext cx="1800200" cy="936104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29E6543E-6C4F-4AB2-8245-8974A574992A}"/>
              </a:ext>
            </a:extLst>
          </p:cNvPr>
          <p:cNvSpPr/>
          <p:nvPr/>
        </p:nvSpPr>
        <p:spPr>
          <a:xfrm>
            <a:off x="3059832" y="4824088"/>
            <a:ext cx="524203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Ритміко-рухова</a:t>
            </a:r>
            <a:r>
              <a:rPr lang="uk-UA" sz="4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CDD7A595-6D62-4CEB-929B-8602C02A0EF8}"/>
              </a:ext>
            </a:extLst>
          </p:cNvPr>
          <p:cNvSpPr/>
          <p:nvPr/>
        </p:nvSpPr>
        <p:spPr>
          <a:xfrm>
            <a:off x="4282813" y="5534837"/>
            <a:ext cx="401904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uk-UA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-соціальна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8B3CBC4-9378-42D1-9D7B-12EC14EA0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48" y="5098375"/>
            <a:ext cx="2260139" cy="1567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C5264DA6-C44B-41AB-888F-ED961C9605F1}"/>
              </a:ext>
            </a:extLst>
          </p:cNvPr>
          <p:cNvSpPr/>
          <p:nvPr/>
        </p:nvSpPr>
        <p:spPr>
          <a:xfrm>
            <a:off x="2535287" y="6159358"/>
            <a:ext cx="282880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799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6179" y="188640"/>
            <a:ext cx="6334293" cy="6480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x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B6FF98-A75F-40DC-8B88-2A90B82C85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6525"/>
            <a:ext cx="6334293" cy="1286367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130D737-65E7-471C-BB22-18C222752790}"/>
              </a:ext>
            </a:extLst>
          </p:cNvPr>
          <p:cNvSpPr/>
          <p:nvPr/>
        </p:nvSpPr>
        <p:spPr>
          <a:xfrm>
            <a:off x="682480" y="1652585"/>
            <a:ext cx="8208912" cy="4435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координувати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темпу, </a:t>
            </a:r>
          </a:p>
          <a:p>
            <a:pPr>
              <a:lnSpc>
                <a:spcPct val="150000"/>
              </a:lnSpc>
            </a:pP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ритму та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просторову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орієнтацію</a:t>
            </a:r>
            <a:endParaRPr lang="uk-UA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Сполучна лінія: уступом 8">
            <a:extLst>
              <a:ext uri="{FF2B5EF4-FFF2-40B4-BE49-F238E27FC236}">
                <a16:creationId xmlns:a16="http://schemas.microsoft.com/office/drawing/2014/main" id="{E0993D0D-EE53-42B8-A4E8-4296757212F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91647" y="1074075"/>
            <a:ext cx="1185045" cy="576066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43C324-13D5-45A9-A16E-89001FC76F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4608" y="3212976"/>
            <a:ext cx="3744416" cy="2295018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cxnSp>
        <p:nvCxnSpPr>
          <p:cNvPr id="20" name="Сполучна лінія: вигнута 19">
            <a:extLst>
              <a:ext uri="{FF2B5EF4-FFF2-40B4-BE49-F238E27FC236}">
                <a16:creationId xmlns:a16="http://schemas.microsoft.com/office/drawing/2014/main" id="{9EF6B4B2-8639-4985-8392-7331604DC65A}"/>
              </a:ext>
            </a:extLst>
          </p:cNvPr>
          <p:cNvCxnSpPr>
            <a:cxnSpLocks/>
          </p:cNvCxnSpPr>
          <p:nvPr/>
        </p:nvCxnSpPr>
        <p:spPr>
          <a:xfrm rot="5400000">
            <a:off x="7715588" y="2217736"/>
            <a:ext cx="731972" cy="682444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181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is\Downloads\BG_1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56181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9E1FCC-353D-4CC5-BAD9-FAB565034D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015" y="211766"/>
            <a:ext cx="6840305" cy="1286367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4C88A65-1216-48E0-809A-2EBFBE72F036}"/>
              </a:ext>
            </a:extLst>
          </p:cNvPr>
          <p:cNvSpPr/>
          <p:nvPr/>
        </p:nvSpPr>
        <p:spPr>
          <a:xfrm>
            <a:off x="6660232" y="1691650"/>
            <a:ext cx="1872938" cy="823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</a:t>
            </a:r>
          </a:p>
        </p:txBody>
      </p:sp>
      <p:cxnSp>
        <p:nvCxnSpPr>
          <p:cNvPr id="5" name="Сполучна лінія: уступом 4">
            <a:extLst>
              <a:ext uri="{FF2B5EF4-FFF2-40B4-BE49-F238E27FC236}">
                <a16:creationId xmlns:a16="http://schemas.microsoft.com/office/drawing/2014/main" id="{FB61452E-51BB-4979-98ED-53BACAE4426D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64426" y="976546"/>
            <a:ext cx="1460560" cy="683184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81CC8-13ED-4B42-A626-49E7EFB95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52936"/>
            <a:ext cx="4322036" cy="3528392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F358AD7-CE99-4D52-A948-B87E6C9E523D}"/>
              </a:ext>
            </a:extLst>
          </p:cNvPr>
          <p:cNvSpPr/>
          <p:nvPr/>
        </p:nvSpPr>
        <p:spPr>
          <a:xfrm>
            <a:off x="249964" y="1844824"/>
            <a:ext cx="4106012" cy="4435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музично-рухових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комунікативним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навичкам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емоційної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чутливості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Сполучна лінія: вигнута 16">
            <a:extLst>
              <a:ext uri="{FF2B5EF4-FFF2-40B4-BE49-F238E27FC236}">
                <a16:creationId xmlns:a16="http://schemas.microsoft.com/office/drawing/2014/main" id="{5AE89911-762B-4EBB-8CB5-75E7A7A0054E}"/>
              </a:ext>
            </a:extLst>
          </p:cNvPr>
          <p:cNvCxnSpPr>
            <a:cxnSpLocks/>
          </p:cNvCxnSpPr>
          <p:nvPr/>
        </p:nvCxnSpPr>
        <p:spPr>
          <a:xfrm>
            <a:off x="4354832" y="1803575"/>
            <a:ext cx="2378186" cy="550343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3765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988</Words>
  <Application>Microsoft Office PowerPoint</Application>
  <PresentationFormat>Екран (4:3)</PresentationFormat>
  <Paragraphs>117</Paragraphs>
  <Slides>32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Використані джерела: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Тарас Мельник</dc:creator>
  <cp:lastModifiedBy>Директор</cp:lastModifiedBy>
  <cp:revision>83</cp:revision>
  <dcterms:created xsi:type="dcterms:W3CDTF">2023-08-16T06:58:03Z</dcterms:created>
  <dcterms:modified xsi:type="dcterms:W3CDTF">2025-03-25T09:43:12Z</dcterms:modified>
</cp:coreProperties>
</file>